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7" r:id="rId6"/>
    <p:sldId id="260" r:id="rId7"/>
    <p:sldId id="262" r:id="rId8"/>
    <p:sldId id="263" r:id="rId9"/>
    <p:sldId id="265" r:id="rId10"/>
    <p:sldId id="270" r:id="rId11"/>
    <p:sldId id="266" r:id="rId12"/>
    <p:sldId id="264" r:id="rId13"/>
    <p:sldId id="256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F8AE5C-5669-4F5A-AA0C-01110148EE3D}" v="1" dt="2023-09-19T08:18:35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BFF8AE5C-5669-4F5A-AA0C-01110148EE3D}"/>
    <pc:docChg chg="modSld">
      <pc:chgData name="Stijn Weijermars" userId="2933e1d2-70ff-47b3-ad61-d61e32fda646" providerId="ADAL" clId="{BFF8AE5C-5669-4F5A-AA0C-01110148EE3D}" dt="2023-09-19T08:20:17.060" v="1" actId="20577"/>
      <pc:docMkLst>
        <pc:docMk/>
      </pc:docMkLst>
      <pc:sldChg chg="modSp mod">
        <pc:chgData name="Stijn Weijermars" userId="2933e1d2-70ff-47b3-ad61-d61e32fda646" providerId="ADAL" clId="{BFF8AE5C-5669-4F5A-AA0C-01110148EE3D}" dt="2023-09-19T08:20:17.060" v="1" actId="20577"/>
        <pc:sldMkLst>
          <pc:docMk/>
          <pc:sldMk cId="1823581371" sldId="256"/>
        </pc:sldMkLst>
        <pc:spChg chg="mod">
          <ac:chgData name="Stijn Weijermars" userId="2933e1d2-70ff-47b3-ad61-d61e32fda646" providerId="ADAL" clId="{BFF8AE5C-5669-4F5A-AA0C-01110148EE3D}" dt="2023-09-19T08:20:17.060" v="1" actId="20577"/>
          <ac:spMkLst>
            <pc:docMk/>
            <pc:sldMk cId="1823581371" sldId="256"/>
            <ac:spMk id="4" creationId="{A293A821-C542-43A6-8B09-DECD450D030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19-9-2023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ktochart.com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ggFuAfEux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Les 3 Productie van drinkwater</a:t>
            </a: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293A821-C542-43A6-8B09-DECD450D030B}"/>
              </a:ext>
            </a:extLst>
          </p:cNvPr>
          <p:cNvSpPr txBox="1"/>
          <p:nvPr/>
        </p:nvSpPr>
        <p:spPr>
          <a:xfrm>
            <a:off x="1097990" y="259501"/>
            <a:ext cx="789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Arial" charset="0"/>
                <a:cs typeface="Arial" charset="0"/>
              </a:rPr>
              <a:t>2324 MLO TP 5 Mijn verbruik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3767AD-25A7-45EB-B666-C8AC49929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05" r="10840"/>
          <a:stretch/>
        </p:blipFill>
        <p:spPr>
          <a:xfrm>
            <a:off x="649437" y="885490"/>
            <a:ext cx="299335" cy="4124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15F0E99-F7B3-49B9-ACC8-FF001A647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82" y="2356153"/>
            <a:ext cx="263290" cy="32130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CCBF104-ECA0-4D6F-AB5B-083724F14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68" y="4730984"/>
            <a:ext cx="266283" cy="41630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AC55D63-45FD-49B5-84D5-D1F505835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398" y="977268"/>
            <a:ext cx="385812" cy="2630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547DA60-3F0C-46B5-A6E0-3DCB6247C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7849" y="3088521"/>
            <a:ext cx="299225" cy="29079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6CCC1A8-FD1C-40FA-86BA-95D462EE86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050" t="33024" r="61669" b="30375"/>
          <a:stretch/>
        </p:blipFill>
        <p:spPr>
          <a:xfrm>
            <a:off x="6041609" y="2414007"/>
            <a:ext cx="269390" cy="260485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E5A8A4B-34A2-4E85-8D5C-D8F0778A6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74" y="889706"/>
            <a:ext cx="4427411" cy="1231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400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Leerdoel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panose="020B0604020202020204" pitchFamily="34" charset="0"/>
              </a:rPr>
              <a:t>Gegevens van eigen drinkwater- en elektriciteitsverbruik lezen en begrijpen.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panose="020B0604020202020204" pitchFamily="34" charset="0"/>
              </a:rPr>
              <a:t>Advies geven voor energiebesparing bij jullie thuis.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panose="020B0604020202020204" pitchFamily="34" charset="0"/>
              </a:rPr>
              <a:t>Gebruik maken van de juiste eenheden en grootheden van water &amp; elektriciteit.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9BFFECE-EE62-494D-A51A-254A8CBBC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90" y="2257879"/>
            <a:ext cx="4427411" cy="2339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400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Product</a:t>
            </a:r>
            <a:r>
              <a:rPr lang="nl-NL" sz="12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	</a:t>
            </a:r>
            <a:r>
              <a:rPr lang="nl-NL" sz="1200" b="1">
                <a:ea typeface="Calibri" pitchFamily="34" charset="0"/>
                <a:cs typeface="Arial" charset="0"/>
              </a:rPr>
              <a:t>		</a:t>
            </a:r>
          </a:p>
          <a:p>
            <a:r>
              <a:rPr lang="nl-NL" sz="1200">
                <a:ea typeface="Calibri" pitchFamily="34" charset="0"/>
                <a:cs typeface="Arial" charset="0"/>
              </a:rPr>
              <a:t>Je maakt een </a:t>
            </a:r>
            <a:r>
              <a:rPr lang="nl-NL" sz="1200" err="1">
                <a:ea typeface="Calibri" pitchFamily="34" charset="0"/>
                <a:cs typeface="Arial" charset="0"/>
              </a:rPr>
              <a:t>infografic</a:t>
            </a:r>
            <a:r>
              <a:rPr lang="nl-NL" sz="1200">
                <a:ea typeface="Calibri" pitchFamily="34" charset="0"/>
                <a:cs typeface="Arial" charset="0"/>
              </a:rPr>
              <a:t> met daarin:</a:t>
            </a:r>
          </a:p>
          <a:p>
            <a:r>
              <a:rPr lang="nl-NL" sz="1200">
                <a:ea typeface="Calibri" pitchFamily="34" charset="0"/>
                <a:cs typeface="Arial" charset="0"/>
              </a:rPr>
              <a:t>Het drinkwaterverbruik bij jou thuis én het gemiddeld verbruik in Nederland (voor een vergelijkbare situatie) in m</a:t>
            </a:r>
            <a:r>
              <a:rPr lang="nl-NL" sz="1200" baseline="30000">
                <a:ea typeface="Calibri" pitchFamily="34" charset="0"/>
                <a:cs typeface="Arial" charset="0"/>
              </a:rPr>
              <a:t>3 </a:t>
            </a:r>
            <a:r>
              <a:rPr lang="nl-NL" sz="1200">
                <a:ea typeface="Calibri" pitchFamily="34" charset="0"/>
                <a:cs typeface="Arial" charset="0"/>
              </a:rPr>
              <a:t>&amp; €</a:t>
            </a:r>
          </a:p>
          <a:p>
            <a:r>
              <a:rPr lang="nl-NL" sz="1200">
                <a:ea typeface="Calibri" pitchFamily="34" charset="0"/>
                <a:cs typeface="Arial" charset="0"/>
              </a:rPr>
              <a:t>Het elektriciteitsverbruik bij jou thuis én het gemiddeld verbruik in Nederland (voor een vergelijkbare situatie) in kWh &amp; €</a:t>
            </a:r>
          </a:p>
          <a:p>
            <a:r>
              <a:rPr lang="nl-NL" sz="1200">
                <a:ea typeface="Calibri" pitchFamily="34" charset="0"/>
                <a:cs typeface="Arial" charset="0"/>
              </a:rPr>
              <a:t>De energiemix die jullie thuis gebruiken (volgens contract) en de totale energiemix in Nederland</a:t>
            </a:r>
          </a:p>
          <a:p>
            <a:r>
              <a:rPr lang="nl-NL" sz="1200">
                <a:ea typeface="Calibri" pitchFamily="34" charset="0"/>
                <a:cs typeface="Arial" charset="0"/>
              </a:rPr>
              <a:t>Schematische weergaven van het water (van de bron naar huis naar de verwerking)</a:t>
            </a:r>
          </a:p>
          <a:p>
            <a:r>
              <a:rPr lang="nl-NL" sz="1200">
                <a:ea typeface="Calibri" pitchFamily="34" charset="0"/>
                <a:cs typeface="Arial" charset="0"/>
              </a:rPr>
              <a:t>Minimaal 3 concrete tips voor energiebesparing bij jullie thuis en de besparing die dit oplevert (in kWh &amp; €).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06EEE5F-6E32-4D85-AA41-7AF443CB6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90" y="4729572"/>
            <a:ext cx="4427411" cy="1231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400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Stappen</a:t>
            </a:r>
            <a:r>
              <a:rPr lang="nl-NL" sz="1200" b="1">
                <a:ea typeface="Calibri" pitchFamily="34" charset="0"/>
                <a:cs typeface="Arial" charset="0"/>
              </a:rPr>
              <a:t>			 	        </a:t>
            </a:r>
          </a:p>
          <a:p>
            <a:pPr marL="179388" indent="-179388">
              <a:buFont typeface="Arial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Verzamel thuis en op internet de gegevens (zie bronnen)</a:t>
            </a:r>
          </a:p>
          <a:p>
            <a:pPr marL="179388" indent="-179388">
              <a:buFont typeface="Arial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Werk de concrete tips uit en bereken de verwachte besparing (in kWh/</a:t>
            </a:r>
            <a:r>
              <a:rPr lang="nl-NL" sz="1200" err="1">
                <a:ea typeface="Calibri" pitchFamily="34" charset="0"/>
                <a:cs typeface="Arial" charset="0"/>
              </a:rPr>
              <a:t>jr</a:t>
            </a:r>
            <a:r>
              <a:rPr lang="nl-NL" sz="1200">
                <a:ea typeface="Calibri" pitchFamily="34" charset="0"/>
                <a:cs typeface="Arial" charset="0"/>
              </a:rPr>
              <a:t> en  €).</a:t>
            </a:r>
          </a:p>
          <a:p>
            <a:pPr marL="179388" indent="-179388">
              <a:buFont typeface="Arial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Na het verzamelen van de data verwerk je deze in een duidelijke </a:t>
            </a:r>
            <a:r>
              <a:rPr lang="nl-NL" sz="1200" err="1">
                <a:ea typeface="Calibri" pitchFamily="34" charset="0"/>
                <a:cs typeface="Arial" charset="0"/>
              </a:rPr>
              <a:t>infografic</a:t>
            </a:r>
            <a:r>
              <a:rPr lang="nl-NL" sz="1200">
                <a:ea typeface="Calibri" pitchFamily="34" charset="0"/>
                <a:cs typeface="Arial" charset="0"/>
              </a:rPr>
              <a:t> die gebruikt kan worden tijdens het verhalencafé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46F422D-22C2-45E5-BA4A-43BBBA528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350" y="2407040"/>
            <a:ext cx="4518587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400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Bijeenkomsten</a:t>
            </a:r>
          </a:p>
          <a:p>
            <a:r>
              <a:rPr lang="nl-NL" sz="1200">
                <a:ea typeface="Calibri" pitchFamily="34" charset="0"/>
                <a:cs typeface="Arial" charset="0"/>
              </a:rPr>
              <a:t>Lessen over water en elektriciteit in huis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19EA5920-CD11-417F-89EE-0CCB9B8B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412" y="3047241"/>
            <a:ext cx="4521939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1400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Bronnen</a:t>
            </a:r>
          </a:p>
          <a:p>
            <a:pPr marL="179388" indent="-179388" eaLnBrk="0" hangingPunct="0">
              <a:buFont typeface="Arial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Energiejaarrekening, jaarafrekening van drinkwaterbedrijf</a:t>
            </a:r>
          </a:p>
          <a:p>
            <a:pPr marL="179388" indent="-179388" eaLnBrk="0" hangingPunct="0">
              <a:buFont typeface="Arial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Presentaties van de les </a:t>
            </a:r>
          </a:p>
          <a:p>
            <a:pPr marL="179388" indent="-179388" eaLnBrk="0" hangingPunct="0">
              <a:buFont typeface="Arial"/>
              <a:buChar char="•"/>
            </a:pPr>
            <a:r>
              <a:rPr lang="nl-NL" sz="1200">
                <a:ea typeface="Calibri" pitchFamily="34" charset="0"/>
                <a:cs typeface="Arial" charset="0"/>
                <a:hlinkClick r:id="rId8"/>
              </a:rPr>
              <a:t>https://piktochart.com</a:t>
            </a:r>
            <a:r>
              <a:rPr lang="nl-NL" sz="1200">
                <a:ea typeface="Calibri" pitchFamily="34" charset="0"/>
                <a:cs typeface="Arial" charset="0"/>
              </a:rPr>
              <a:t> 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5C9589A5-782B-4982-8739-D8CF36166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411" y="874287"/>
            <a:ext cx="4514525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200" b="1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Samenwerken</a:t>
            </a:r>
            <a:r>
              <a:rPr lang="nl-NL" sz="11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Je wordt een groepje feedback friends geplaatst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Deadline product: </a:t>
            </a:r>
            <a:r>
              <a:rPr lang="nl-NL" sz="1200" b="1" i="1" dirty="0">
                <a:latin typeface="+mj-lt"/>
                <a:ea typeface="Calibri" pitchFamily="34" charset="0"/>
                <a:cs typeface="Arial" panose="020B0604020202020204" pitchFamily="34" charset="0"/>
              </a:rPr>
              <a:t>10-10-2023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Feedback friends: </a:t>
            </a:r>
            <a:r>
              <a:rPr lang="nl-NL" sz="1200" b="1" i="1" dirty="0">
                <a:latin typeface="+mj-lt"/>
                <a:ea typeface="Calibri" pitchFamily="34" charset="0"/>
                <a:cs typeface="Arial" panose="020B0604020202020204" pitchFamily="34" charset="0"/>
              </a:rPr>
              <a:t>24-10-2023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A6A2C283-6F7B-8562-9FD0-00092F0256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5999" y="4056773"/>
            <a:ext cx="1128040" cy="18726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225BBA6-EB38-1E9F-BF40-10EECEBB48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3938" y="4085127"/>
            <a:ext cx="1432062" cy="1844282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80A44BAB-59C6-BBFD-8A51-064481C179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2527" y="4095299"/>
            <a:ext cx="2510371" cy="11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8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F659357-C87C-E179-C013-72A83975D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3670">
            <a:off x="642341" y="624514"/>
            <a:ext cx="6560891" cy="5871027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E4DA7EE-58B9-F8FA-B238-E86153687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DBE2449-07D2-2178-F305-5856AFE3F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426">
            <a:off x="7479940" y="98626"/>
            <a:ext cx="3630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6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8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39532" y="150081"/>
            <a:ext cx="6279502" cy="4232473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Gemiddeld</a:t>
            </a:r>
            <a:r>
              <a:rPr lang="en-US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drinkwaterverbruik</a:t>
            </a:r>
            <a:r>
              <a:rPr lang="en-US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in Nederland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DDD09C-6130-7E81-E2EC-0484064424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8" t="5669" r="9439" b="5825"/>
          <a:stretch/>
        </p:blipFill>
        <p:spPr>
          <a:xfrm>
            <a:off x="5035394" y="4382554"/>
            <a:ext cx="6643396" cy="237593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F1B03C0-4814-4092-B040-8E78D19A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8133"/>
            <a:ext cx="5861991" cy="414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77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accent1"/>
                </a:solidFill>
              </a:rPr>
              <a:t>Herkomst drinkwater</a:t>
            </a:r>
          </a:p>
        </p:txBody>
      </p:sp>
      <p:pic>
        <p:nvPicPr>
          <p:cNvPr id="2050" name="Picture 2" descr="http://aoc01-qmp4.qmark.nl/AOCtest_res/topicresources/1052871563/vmbokb_ak_2004_2_o_Pagina_04_Afbeelding_0001.gif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9" r="47654"/>
          <a:stretch/>
        </p:blipFill>
        <p:spPr bwMode="auto">
          <a:xfrm>
            <a:off x="5952500" y="781376"/>
            <a:ext cx="4164893" cy="57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9103658" y="3798277"/>
            <a:ext cx="833718" cy="2278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89F9659-705A-4A72-9577-7D3CA935DD2E}"/>
              </a:ext>
            </a:extLst>
          </p:cNvPr>
          <p:cNvSpPr/>
          <p:nvPr/>
        </p:nvSpPr>
        <p:spPr>
          <a:xfrm>
            <a:off x="9700534" y="3598113"/>
            <a:ext cx="833718" cy="310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71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65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0690" t="22358" r="42788" b="31867"/>
          <a:stretch/>
        </p:blipFill>
        <p:spPr>
          <a:xfrm>
            <a:off x="3236181" y="1939193"/>
            <a:ext cx="5462546" cy="302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67346-CFAB-4BA4-AEDC-838D0A01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AD6B176-3EC4-4D6B-8377-745F17CD7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232" y="1"/>
            <a:ext cx="12336463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6B3E312-1A68-469E-95D2-0097EB8FB3C4}"/>
              </a:ext>
            </a:extLst>
          </p:cNvPr>
          <p:cNvSpPr txBox="1"/>
          <p:nvPr/>
        </p:nvSpPr>
        <p:spPr>
          <a:xfrm>
            <a:off x="3491345" y="365125"/>
            <a:ext cx="581891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400" b="1" i="1">
                <a:solidFill>
                  <a:schemeClr val="bg1"/>
                </a:solidFill>
              </a:rPr>
              <a:t>Watersysteem</a:t>
            </a:r>
            <a:endParaRPr lang="nl-NL" sz="4000" b="1" i="1">
              <a:solidFill>
                <a:schemeClr val="bg1"/>
              </a:solidFill>
            </a:endParaRPr>
          </a:p>
          <a:p>
            <a:pPr algn="ctr"/>
            <a:r>
              <a:rPr lang="nl-NL" sz="2700" i="1">
                <a:solidFill>
                  <a:schemeClr val="bg1"/>
                </a:solidFill>
              </a:rPr>
              <a:t>De natuurlijke weg van het water</a:t>
            </a:r>
          </a:p>
        </p:txBody>
      </p:sp>
    </p:spTree>
    <p:extLst>
      <p:ext uri="{BB962C8B-B14F-4D97-AF65-F5344CB8AC3E}">
        <p14:creationId xmlns:p14="http://schemas.microsoft.com/office/powerpoint/2010/main" val="392836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ater afvoeren én vasthouden vanwege klimaatverandering - Uitgelicht">
            <a:extLst>
              <a:ext uri="{FF2B5EF4-FFF2-40B4-BE49-F238E27FC236}">
                <a16:creationId xmlns:a16="http://schemas.microsoft.com/office/drawing/2014/main" id="{B059668C-2845-CF14-8E2D-3B742DEA02F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92" y="459750"/>
            <a:ext cx="8658808" cy="59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2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5B1F963-C798-452A-92B0-70BF85AAD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" t="19860" r="2128" b="2868"/>
          <a:stretch/>
        </p:blipFill>
        <p:spPr>
          <a:xfrm>
            <a:off x="0" y="-1"/>
            <a:ext cx="12192000" cy="73152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F533F3-CE05-44A5-9AF7-748B8174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761" y="365125"/>
            <a:ext cx="7565924" cy="13255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nl-NL" b="1" i="1">
                <a:solidFill>
                  <a:schemeClr val="accent1">
                    <a:lumMod val="75000"/>
                  </a:schemeClr>
                </a:solidFill>
              </a:rPr>
              <a:t>Waterketen</a:t>
            </a:r>
            <a:br>
              <a:rPr lang="nl-NL" b="1" i="1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2700" b="1" i="1">
                <a:solidFill>
                  <a:schemeClr val="accent1">
                    <a:lumMod val="75000"/>
                  </a:schemeClr>
                </a:solidFill>
              </a:rPr>
              <a:t>De ingrepen van de mens op het watersysteem</a:t>
            </a:r>
          </a:p>
        </p:txBody>
      </p:sp>
    </p:spTree>
    <p:extLst>
      <p:ext uri="{BB962C8B-B14F-4D97-AF65-F5344CB8AC3E}">
        <p14:creationId xmlns:p14="http://schemas.microsoft.com/office/powerpoint/2010/main" val="157820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80F30-41DB-41F0-9D3C-351A0D6F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>
                <a:solidFill>
                  <a:schemeClr val="accent1"/>
                </a:solidFill>
              </a:rPr>
              <a:t>Samenhang en partijen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305CBC5-2AD7-4F66-86E8-1F441351C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8" t="17032" r="953" b="30996"/>
          <a:stretch/>
        </p:blipFill>
        <p:spPr>
          <a:xfrm>
            <a:off x="838200" y="1488474"/>
            <a:ext cx="9913257" cy="356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820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1605F2-43F7-4873-B3F3-7A30DDDA9D0A}">
  <ds:schemaRefs>
    <ds:schemaRef ds:uri="2c4f0c93-2979-4f27-aab2-70de95932352"/>
    <ds:schemaRef ds:uri="34354c1b-6b8c-435b-ad50-990538c19557"/>
    <ds:schemaRef ds:uri="47a28104-336f-447d-946e-e305ac2bcd47"/>
    <ds:schemaRef ds:uri="c6f82ce1-f6df-49a5-8b49-cf8409a27a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67c63a5-6c7f-42bb-9d17-0feff5816463"/>
    <ds:schemaRef ds:uri="c20cf8ba-b598-4d03-85bf-01d90a2844ae"/>
  </ds:schemaRefs>
</ds:datastoreItem>
</file>

<file path=customXml/itemProps3.xml><?xml version="1.0" encoding="utf-8"?>
<ds:datastoreItem xmlns:ds="http://schemas.openxmlformats.org/officeDocument/2006/customXml" ds:itemID="{5BE34769-CF18-4FAA-8CC4-A796717CA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297</Words>
  <Application>Microsoft Office PowerPoint</Application>
  <PresentationFormat>Breedbeeld</PresentationFormat>
  <Paragraphs>37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Water en energie in beeld</vt:lpstr>
      <vt:lpstr>PowerPoint-presentatie</vt:lpstr>
      <vt:lpstr>Gemiddeld drinkwaterverbruik in Nederland</vt:lpstr>
      <vt:lpstr>Herkomst drinkwater</vt:lpstr>
      <vt:lpstr>PowerPoint-presentatie</vt:lpstr>
      <vt:lpstr>PowerPoint-presentatie</vt:lpstr>
      <vt:lpstr>PowerPoint-presentatie</vt:lpstr>
      <vt:lpstr>Waterketen De ingrepen van de mens op het watersysteem</vt:lpstr>
      <vt:lpstr>Samenhang en partijen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2</cp:revision>
  <dcterms:created xsi:type="dcterms:W3CDTF">2019-09-17T07:28:46Z</dcterms:created>
  <dcterms:modified xsi:type="dcterms:W3CDTF">2023-09-19T08:20:26Z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xd_Signature">
    <vt:bool>false</vt:bool>
  </property>
</Properties>
</file>